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72" r:id="rId6"/>
    <p:sldId id="260" r:id="rId7"/>
    <p:sldId id="261" r:id="rId8"/>
    <p:sldId id="262" r:id="rId9"/>
    <p:sldId id="263" r:id="rId10"/>
    <p:sldId id="273" r:id="rId11"/>
    <p:sldId id="264" r:id="rId12"/>
    <p:sldId id="265" r:id="rId13"/>
    <p:sldId id="266" r:id="rId14"/>
    <p:sldId id="274" r:id="rId15"/>
    <p:sldId id="267" r:id="rId16"/>
    <p:sldId id="269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6"/>
    <p:restoredTop sz="94545"/>
  </p:normalViewPr>
  <p:slideViewPr>
    <p:cSldViewPr snapToGrid="0" snapToObjects="1">
      <p:cViewPr varScale="1">
        <p:scale>
          <a:sx n="79" d="100"/>
          <a:sy n="79" d="100"/>
        </p:scale>
        <p:origin x="104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F203A-661E-394D-8770-14BE0B52B6BA}" type="datetimeFigureOut">
              <a:rPr lang="en-US" smtClean="0"/>
              <a:t>3/16/18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CE3D-1E9D-FB41-AE89-1F22539B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804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F203A-661E-394D-8770-14BE0B52B6BA}" type="datetimeFigureOut">
              <a:rPr lang="en-US" smtClean="0"/>
              <a:t>3/16/18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CE3D-1E9D-FB41-AE89-1F22539B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167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F203A-661E-394D-8770-14BE0B52B6BA}" type="datetimeFigureOut">
              <a:rPr lang="en-US" smtClean="0"/>
              <a:t>3/16/18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CE3D-1E9D-FB41-AE89-1F22539B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782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F203A-661E-394D-8770-14BE0B52B6BA}" type="datetimeFigureOut">
              <a:rPr lang="en-US" smtClean="0"/>
              <a:t>3/16/18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CE3D-1E9D-FB41-AE89-1F22539B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208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F203A-661E-394D-8770-14BE0B52B6BA}" type="datetimeFigureOut">
              <a:rPr lang="en-US" smtClean="0"/>
              <a:t>3/16/18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CE3D-1E9D-FB41-AE89-1F22539B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442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F203A-661E-394D-8770-14BE0B52B6BA}" type="datetimeFigureOut">
              <a:rPr lang="en-US" smtClean="0"/>
              <a:t>3/16/18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CE3D-1E9D-FB41-AE89-1F22539B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931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F203A-661E-394D-8770-14BE0B52B6BA}" type="datetimeFigureOut">
              <a:rPr lang="en-US" smtClean="0"/>
              <a:t>3/16/18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CE3D-1E9D-FB41-AE89-1F22539B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360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F203A-661E-394D-8770-14BE0B52B6BA}" type="datetimeFigureOut">
              <a:rPr lang="en-US" smtClean="0"/>
              <a:t>3/16/18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CE3D-1E9D-FB41-AE89-1F22539B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06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F203A-661E-394D-8770-14BE0B52B6BA}" type="datetimeFigureOut">
              <a:rPr lang="en-US" smtClean="0"/>
              <a:t>3/16/18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CE3D-1E9D-FB41-AE89-1F22539B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78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F203A-661E-394D-8770-14BE0B52B6BA}" type="datetimeFigureOut">
              <a:rPr lang="en-US" smtClean="0"/>
              <a:t>3/16/18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CE3D-1E9D-FB41-AE89-1F22539B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741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F203A-661E-394D-8770-14BE0B52B6BA}" type="datetimeFigureOut">
              <a:rPr lang="en-US" smtClean="0"/>
              <a:t>3/16/18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CE3D-1E9D-FB41-AE89-1F22539B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96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F203A-661E-394D-8770-14BE0B52B6BA}" type="datetimeFigureOut">
              <a:rPr lang="en-US" smtClean="0"/>
              <a:t>3/16/18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97CE3D-1E9D-FB41-AE89-1F22539B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207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jpeg"/><Relationship Id="rId3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jpeg"/><Relationship Id="rId3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jpeg"/><Relationship Id="rId3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png"/><Relationship Id="rId3" Type="http://schemas.openxmlformats.org/officeDocument/2006/relationships/image" Target="../media/image2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5400" dirty="0">
                <a:latin typeface="Tahoma"/>
              </a:rPr>
              <a:t>Role of Government</a:t>
            </a:r>
            <a:br>
              <a:rPr lang="en-US" sz="5400" dirty="0">
                <a:latin typeface="Tahoma"/>
              </a:rPr>
            </a:br>
            <a:r>
              <a:rPr lang="en-US" sz="5400" dirty="0">
                <a:latin typeface="Tahoma"/>
              </a:rPr>
              <a:t> in the 1960’s:</a:t>
            </a:r>
            <a:br>
              <a:rPr lang="en-US" sz="5400" dirty="0">
                <a:latin typeface="Tahoma"/>
              </a:rPr>
            </a:br>
            <a:r>
              <a:rPr lang="en-US" sz="5400" dirty="0">
                <a:latin typeface="Tahoma"/>
              </a:rPr>
              <a:t/>
            </a:r>
            <a:br>
              <a:rPr lang="en-US" sz="5400" dirty="0">
                <a:latin typeface="Tahoma"/>
              </a:rPr>
            </a:br>
            <a:r>
              <a:rPr lang="en-US" dirty="0"/>
              <a:t>Lyndon B. Johnson</a:t>
            </a:r>
            <a:br>
              <a:rPr lang="en-US" dirty="0"/>
            </a:br>
            <a:r>
              <a:rPr lang="en-US" dirty="0"/>
              <a:t>&amp;</a:t>
            </a:r>
            <a:br>
              <a:rPr lang="en-US" dirty="0"/>
            </a:br>
            <a:r>
              <a:rPr lang="en-US" dirty="0"/>
              <a:t>"The Great Society”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6404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Questions to consider: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these programs have (or will have) a direct impact on your life?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How do the programs of “the Great Society” follow the legacy of Franklin Roosevelt’s “New Deal?”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6032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76220" y="1616529"/>
            <a:ext cx="4038600" cy="4950506"/>
          </a:xfrm>
        </p:spPr>
        <p:txBody>
          <a:bodyPr/>
          <a:lstStyle/>
          <a:p>
            <a:pPr marL="0" indent="0" algn="ctr">
              <a:buNone/>
            </a:pPr>
            <a:r>
              <a:rPr lang="en-US" b="1" u="sng" dirty="0" smtClean="0"/>
              <a:t>Job Corps</a:t>
            </a:r>
          </a:p>
          <a:p>
            <a:pPr marL="0" indent="0" algn="ctr">
              <a:buNone/>
            </a:pPr>
            <a:r>
              <a:rPr lang="en-US" dirty="0" smtClean="0"/>
              <a:t>Educational </a:t>
            </a:r>
            <a:r>
              <a:rPr lang="en-US" dirty="0" smtClean="0"/>
              <a:t>and vocational training funded by the government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16529"/>
            <a:ext cx="4038600" cy="4509634"/>
          </a:xfrm>
        </p:spPr>
        <p:txBody>
          <a:bodyPr/>
          <a:lstStyle/>
          <a:p>
            <a:pPr marL="0" indent="0" algn="ctr">
              <a:buNone/>
            </a:pPr>
            <a:r>
              <a:rPr lang="en-US" b="1" u="sng" smtClean="0"/>
              <a:t>Model </a:t>
            </a:r>
            <a:r>
              <a:rPr lang="en-US" b="1" u="sng" smtClean="0"/>
              <a:t>Cities</a:t>
            </a: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Federal urban aid program to develop and aid cities struggling economically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/>
        </p:blipFill>
        <p:spPr>
          <a:xfrm>
            <a:off x="206769" y="4033046"/>
            <a:ext cx="4191120" cy="2403360"/>
          </a:xfrm>
          <a:prstGeom prst="rect">
            <a:avLst/>
          </a:prstGeom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3"/>
          <a:stretch/>
        </p:blipFill>
        <p:spPr>
          <a:xfrm>
            <a:off x="4648200" y="3874595"/>
            <a:ext cx="4038480" cy="2692440"/>
          </a:xfrm>
          <a:prstGeom prst="rect">
            <a:avLst/>
          </a:prstGeom>
          <a:ln>
            <a:noFill/>
          </a:ln>
        </p:spPr>
      </p:pic>
      <p:sp>
        <p:nvSpPr>
          <p:cNvPr id="9" name="CustomShape 2"/>
          <p:cNvSpPr/>
          <p:nvPr/>
        </p:nvSpPr>
        <p:spPr>
          <a:xfrm>
            <a:off x="914400" y="130629"/>
            <a:ext cx="7010280" cy="1355271"/>
          </a:xfrm>
          <a:prstGeom prst="rect">
            <a:avLst/>
          </a:prstGeom>
          <a:noFill/>
          <a:ln w="22320">
            <a:solidFill>
              <a:srgbClr val="FFFF00"/>
            </a:solidFill>
            <a:custDash>
              <a:ds d="800000" sp="3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en-US" sz="4400" dirty="0">
                <a:latin typeface="Subway"/>
              </a:rPr>
              <a:t>Great Society Plans to Help the Poor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1628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19668"/>
            <a:ext cx="4038600" cy="5406496"/>
          </a:xfrm>
        </p:spPr>
        <p:txBody>
          <a:bodyPr/>
          <a:lstStyle/>
          <a:p>
            <a:pPr marL="0" indent="0" algn="ctr">
              <a:buNone/>
            </a:pPr>
            <a:r>
              <a:rPr lang="en-US" b="1" u="sng" dirty="0" smtClean="0"/>
              <a:t>Food Stamps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Vouchers for low income individuals that can be used to buy food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19668"/>
            <a:ext cx="4038600" cy="5406495"/>
          </a:xfrm>
        </p:spPr>
        <p:txBody>
          <a:bodyPr/>
          <a:lstStyle/>
          <a:p>
            <a:pPr marL="0" indent="0" algn="ctr">
              <a:buNone/>
            </a:pPr>
            <a:r>
              <a:rPr lang="en-US" b="1" u="sng" dirty="0" smtClean="0"/>
              <a:t>Head Start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Early childhood education programs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/>
        </p:blipFill>
        <p:spPr>
          <a:xfrm>
            <a:off x="4572000" y="3422915"/>
            <a:ext cx="4114800" cy="2579760"/>
          </a:xfrm>
          <a:prstGeom prst="rect">
            <a:avLst/>
          </a:prstGeom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/>
          <a:stretch/>
        </p:blipFill>
        <p:spPr>
          <a:xfrm>
            <a:off x="1078507" y="3260392"/>
            <a:ext cx="2508120" cy="31240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793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10342"/>
            <a:ext cx="4038600" cy="5015821"/>
          </a:xfrm>
        </p:spPr>
        <p:txBody>
          <a:bodyPr/>
          <a:lstStyle/>
          <a:p>
            <a:pPr marL="0" indent="0" algn="ctr">
              <a:buNone/>
            </a:pPr>
            <a:r>
              <a:rPr lang="en-US" b="1" u="sng" dirty="0" smtClean="0"/>
              <a:t>Higher Education </a:t>
            </a:r>
            <a:r>
              <a:rPr lang="en-US" b="1" u="sng" dirty="0" smtClean="0"/>
              <a:t>Act</a:t>
            </a:r>
          </a:p>
          <a:p>
            <a:pPr marL="0" indent="0" algn="ctr">
              <a:buNone/>
            </a:pPr>
            <a:r>
              <a:rPr lang="en-US" dirty="0" smtClean="0"/>
              <a:t>Funding for college and university programs, and financial assistance for students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10343"/>
            <a:ext cx="4038600" cy="5015820"/>
          </a:xfrm>
        </p:spPr>
        <p:txBody>
          <a:bodyPr/>
          <a:lstStyle/>
          <a:p>
            <a:pPr marL="0" indent="0" algn="ctr">
              <a:buNone/>
            </a:pPr>
            <a:r>
              <a:rPr lang="en-US" b="1" u="sng" dirty="0" smtClean="0"/>
              <a:t>Elementary and Secondary Education Act</a:t>
            </a:r>
            <a:endParaRPr lang="en-US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4784270" y="2053167"/>
            <a:ext cx="371202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Provided </a:t>
            </a:r>
            <a:r>
              <a:rPr lang="en-US" sz="2800" dirty="0" smtClean="0"/>
              <a:t>funding </a:t>
            </a:r>
            <a:r>
              <a:rPr lang="en-US" sz="2800" dirty="0" smtClean="0"/>
              <a:t>for public </a:t>
            </a:r>
            <a:r>
              <a:rPr lang="en-US" sz="2800" dirty="0" smtClean="0"/>
              <a:t>education, especially for Special Ed and Title 1 programs</a:t>
            </a:r>
            <a:endParaRPr lang="en-US" sz="2800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/>
        </p:blipFill>
        <p:spPr>
          <a:xfrm>
            <a:off x="4838700" y="4080382"/>
            <a:ext cx="3657600" cy="2583000"/>
          </a:xfrm>
          <a:prstGeom prst="rect">
            <a:avLst/>
          </a:prstGeom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3"/>
          <a:stretch/>
        </p:blipFill>
        <p:spPr>
          <a:xfrm>
            <a:off x="1167030" y="3505320"/>
            <a:ext cx="2384280" cy="3352680"/>
          </a:xfrm>
          <a:prstGeom prst="rect">
            <a:avLst/>
          </a:prstGeom>
          <a:ln>
            <a:noFill/>
          </a:ln>
        </p:spPr>
      </p:pic>
      <p:sp>
        <p:nvSpPr>
          <p:cNvPr id="9" name="CustomShape 3"/>
          <p:cNvSpPr/>
          <p:nvPr/>
        </p:nvSpPr>
        <p:spPr>
          <a:xfrm>
            <a:off x="380879" y="380880"/>
            <a:ext cx="7832391" cy="518129"/>
          </a:xfrm>
          <a:prstGeom prst="rect">
            <a:avLst/>
          </a:prstGeom>
          <a:noFill/>
          <a:ln w="22320">
            <a:solidFill>
              <a:srgbClr val="00FFFF"/>
            </a:solidFill>
            <a:custDash>
              <a:ds d="800000" sp="3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en-US" sz="3600" dirty="0">
                <a:latin typeface="Subway"/>
              </a:rPr>
              <a:t>Great Society Plans to Help Education</a:t>
            </a:r>
            <a:endParaRPr sz="1400" dirty="0"/>
          </a:p>
        </p:txBody>
      </p:sp>
    </p:spTree>
    <p:extLst>
      <p:ext uri="{BB962C8B-B14F-4D97-AF65-F5344CB8AC3E}">
        <p14:creationId xmlns:p14="http://schemas.microsoft.com/office/powerpoint/2010/main" val="4203559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dur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dur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/>
          <a:stretch/>
        </p:blipFill>
        <p:spPr>
          <a:xfrm>
            <a:off x="304920" y="3775860"/>
            <a:ext cx="3657600" cy="2506680"/>
          </a:xfrm>
          <a:prstGeom prst="rect">
            <a:avLst/>
          </a:prstGeom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/>
          <a:stretch/>
        </p:blipFill>
        <p:spPr>
          <a:xfrm>
            <a:off x="5046621" y="3646595"/>
            <a:ext cx="3218040" cy="3211405"/>
          </a:xfrm>
          <a:prstGeom prst="rect">
            <a:avLst/>
          </a:prstGeom>
          <a:ln>
            <a:noFill/>
          </a:ln>
        </p:spPr>
      </p:pic>
      <p:sp>
        <p:nvSpPr>
          <p:cNvPr id="7" name="CustomShape 5"/>
          <p:cNvSpPr/>
          <p:nvPr/>
        </p:nvSpPr>
        <p:spPr>
          <a:xfrm>
            <a:off x="185117" y="533520"/>
            <a:ext cx="3897206" cy="29655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en-US" sz="3600" b="1" u="sng" dirty="0"/>
              <a:t>Corporation for Public </a:t>
            </a:r>
            <a:r>
              <a:rPr lang="en-US" sz="3600" b="1" u="sng" dirty="0" smtClean="0"/>
              <a:t>Broadcasting</a:t>
            </a:r>
          </a:p>
          <a:p>
            <a:pPr>
              <a:lnSpc>
                <a:spcPct val="100000"/>
              </a:lnSpc>
            </a:pPr>
            <a:endParaRPr lang="en-US" sz="3600" dirty="0" smtClean="0"/>
          </a:p>
          <a:p>
            <a:pPr>
              <a:lnSpc>
                <a:spcPct val="100000"/>
              </a:lnSpc>
            </a:pPr>
            <a:r>
              <a:rPr lang="en-US" sz="3200" dirty="0" smtClean="0"/>
              <a:t>Partially funds educational TV (PBS)</a:t>
            </a:r>
            <a:endParaRPr sz="1600" dirty="0"/>
          </a:p>
        </p:txBody>
      </p:sp>
      <p:sp>
        <p:nvSpPr>
          <p:cNvPr id="8" name="CustomShape 4"/>
          <p:cNvSpPr/>
          <p:nvPr/>
        </p:nvSpPr>
        <p:spPr>
          <a:xfrm>
            <a:off x="4428540" y="304920"/>
            <a:ext cx="4454203" cy="22586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en-US" sz="3600" b="1" u="sng" dirty="0">
                <a:ea typeface="Arial"/>
              </a:rPr>
              <a:t>National Endowment for the Arts and </a:t>
            </a:r>
            <a:r>
              <a:rPr lang="en-US" sz="3600" b="1" u="sng" dirty="0" smtClean="0">
                <a:ea typeface="Arial"/>
              </a:rPr>
              <a:t>Humanities</a:t>
            </a:r>
          </a:p>
          <a:p>
            <a:pPr>
              <a:lnSpc>
                <a:spcPct val="100000"/>
              </a:lnSpc>
            </a:pPr>
            <a:endParaRPr lang="en-US" sz="3200" dirty="0" smtClean="0">
              <a:ea typeface="Arial"/>
            </a:endParaRPr>
          </a:p>
          <a:p>
            <a:pPr>
              <a:lnSpc>
                <a:spcPct val="100000"/>
              </a:lnSpc>
            </a:pPr>
            <a:r>
              <a:rPr lang="en-US" sz="3200" dirty="0" smtClean="0">
                <a:ea typeface="Arial"/>
              </a:rPr>
              <a:t>Public funding for artists, museums, and galleries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1182226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dur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b="1" u="sng" smtClean="0"/>
              <a:t>Medicare</a:t>
            </a: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Health care for the elderly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b="1" u="sng" dirty="0" smtClean="0"/>
              <a:t>Medicaid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Health care </a:t>
            </a:r>
            <a:r>
              <a:rPr lang="en-US" dirty="0" smtClean="0"/>
              <a:t>for to </a:t>
            </a:r>
            <a:r>
              <a:rPr lang="en-US" dirty="0" smtClean="0"/>
              <a:t>those </a:t>
            </a:r>
            <a:r>
              <a:rPr lang="en-US" dirty="0" smtClean="0"/>
              <a:t>with</a:t>
            </a:r>
            <a:r>
              <a:rPr lang="en-US" dirty="0" smtClean="0"/>
              <a:t> </a:t>
            </a:r>
            <a:r>
              <a:rPr lang="en-US" dirty="0" smtClean="0"/>
              <a:t>low </a:t>
            </a:r>
            <a:r>
              <a:rPr lang="en-US" dirty="0" smtClean="0"/>
              <a:t>income, especially children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/>
        </p:blipFill>
        <p:spPr>
          <a:xfrm>
            <a:off x="4833257" y="3667556"/>
            <a:ext cx="3853543" cy="2734974"/>
          </a:xfrm>
          <a:prstGeom prst="rect">
            <a:avLst/>
          </a:prstGeom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/>
          <a:stretch/>
        </p:blipFill>
        <p:spPr>
          <a:xfrm>
            <a:off x="604156" y="3326388"/>
            <a:ext cx="3891643" cy="3417311"/>
          </a:xfrm>
          <a:prstGeom prst="rect">
            <a:avLst/>
          </a:prstGeom>
          <a:ln>
            <a:noFill/>
          </a:ln>
        </p:spPr>
      </p:pic>
      <p:sp>
        <p:nvSpPr>
          <p:cNvPr id="8" name="CustomShape 3"/>
          <p:cNvSpPr/>
          <p:nvPr/>
        </p:nvSpPr>
        <p:spPr>
          <a:xfrm>
            <a:off x="304920" y="228600"/>
            <a:ext cx="8076960" cy="1257300"/>
          </a:xfrm>
          <a:prstGeom prst="rect">
            <a:avLst/>
          </a:prstGeom>
          <a:noFill/>
          <a:ln w="22320">
            <a:solidFill>
              <a:srgbClr val="FF00FF"/>
            </a:solidFill>
            <a:custDash>
              <a:ds d="800000" sp="3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en-US" sz="4000" dirty="0">
                <a:latin typeface="Subway"/>
              </a:rPr>
              <a:t>Great Society Plans to </a:t>
            </a:r>
            <a:r>
              <a:rPr lang="en-US" sz="4000" dirty="0" smtClean="0">
                <a:latin typeface="Subway"/>
              </a:rPr>
              <a:t>Improve</a:t>
            </a:r>
          </a:p>
          <a:p>
            <a:pPr algn="ctr">
              <a:lnSpc>
                <a:spcPct val="100000"/>
              </a:lnSpc>
            </a:pPr>
            <a:r>
              <a:rPr lang="en-US" sz="4000" dirty="0" smtClean="0">
                <a:latin typeface="Subway"/>
              </a:rPr>
              <a:t> </a:t>
            </a:r>
            <a:r>
              <a:rPr lang="en-US" sz="4000" dirty="0">
                <a:latin typeface="Subway"/>
              </a:rPr>
              <a:t>Health Care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140572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7586" y="1861457"/>
            <a:ext cx="4038600" cy="423204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b="1" u="sng" dirty="0" smtClean="0"/>
              <a:t>Civil Rights Act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Outlawed discrimination in voting and public places.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Prohibits discrimination by employers based on “race, color, religion, sex or national origin.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9586" y="1894114"/>
            <a:ext cx="3837213" cy="4963886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sz="4000" b="1" u="sng" dirty="0" smtClean="0"/>
              <a:t>Voting Rights Act</a:t>
            </a:r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Banned literacy tests, poll taxes and other restrictive methods </a:t>
            </a:r>
            <a:r>
              <a:rPr lang="en-US" sz="4000" dirty="0" smtClean="0"/>
              <a:t>used to </a:t>
            </a:r>
            <a:r>
              <a:rPr lang="en-US" sz="4000" dirty="0" smtClean="0"/>
              <a:t>keep African Americans from voting</a:t>
            </a:r>
            <a:r>
              <a:rPr lang="en-US" sz="4000" dirty="0" smtClean="0"/>
              <a:t>.</a:t>
            </a:r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4000" dirty="0"/>
              <a:t>Required certain states to get approval for voting law changes (struck down in 2013)</a:t>
            </a:r>
          </a:p>
          <a:p>
            <a:pPr marL="0" indent="0" algn="ctr">
              <a:buNone/>
            </a:pPr>
            <a:r>
              <a:rPr lang="en-US" sz="4000" dirty="0" smtClean="0"/>
              <a:t> 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05000" y="22436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CustomShape 3"/>
          <p:cNvSpPr/>
          <p:nvPr/>
        </p:nvSpPr>
        <p:spPr>
          <a:xfrm>
            <a:off x="457320" y="326571"/>
            <a:ext cx="8076960" cy="963386"/>
          </a:xfrm>
          <a:prstGeom prst="rect">
            <a:avLst/>
          </a:prstGeom>
          <a:noFill/>
          <a:ln w="22320">
            <a:solidFill>
              <a:srgbClr val="FF00FF"/>
            </a:solidFill>
            <a:custDash>
              <a:ds d="800000" sp="3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en-US" sz="4000" smtClean="0">
                <a:latin typeface="Subway"/>
              </a:rPr>
              <a:t>Laws </a:t>
            </a:r>
            <a:r>
              <a:rPr lang="en-US" sz="4000" dirty="0" smtClean="0">
                <a:latin typeface="Subway"/>
              </a:rPr>
              <a:t>to combat racial injustice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361419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“Great Society” Laws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u="sng" dirty="0" smtClean="0"/>
              <a:t>Truth in </a:t>
            </a:r>
            <a:r>
              <a:rPr lang="en-US" b="1" u="sng" smtClean="0"/>
              <a:t>Labeling </a:t>
            </a:r>
            <a:r>
              <a:rPr lang="en-US" b="1" u="sng" smtClean="0"/>
              <a:t>Act</a:t>
            </a: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Requires food companies to accurately identify all ingredients in products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u="sng" dirty="0" smtClean="0"/>
              <a:t>Clean </a:t>
            </a:r>
            <a:r>
              <a:rPr lang="en-US" b="1" u="sng" smtClean="0"/>
              <a:t>Water </a:t>
            </a:r>
            <a:r>
              <a:rPr lang="en-US" b="1" u="sng" smtClean="0"/>
              <a:t>Act</a:t>
            </a: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Regulates and set standards for pollutants put into the water</a:t>
            </a:r>
            <a:endParaRPr lang="en-US" dirty="0"/>
          </a:p>
        </p:txBody>
      </p:sp>
      <p:pic>
        <p:nvPicPr>
          <p:cNvPr id="5" name="Picture 4" descr="imgr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850" y="3964781"/>
            <a:ext cx="3860800" cy="2108200"/>
          </a:xfrm>
          <a:prstGeom prst="rect">
            <a:avLst/>
          </a:prstGeom>
        </p:spPr>
      </p:pic>
      <p:pic>
        <p:nvPicPr>
          <p:cNvPr id="6" name="Picture 5" descr="imgres-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50" y="3748881"/>
            <a:ext cx="34925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95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War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Brought economic growth to US</a:t>
            </a:r>
          </a:p>
          <a:p>
            <a:r>
              <a:rPr lang="en-US" dirty="0" smtClean="0"/>
              <a:t>Increased federal spending to enlarge </a:t>
            </a:r>
            <a:r>
              <a:rPr lang="en-US" dirty="0" smtClean="0"/>
              <a:t>military</a:t>
            </a:r>
            <a:endParaRPr lang="en-US" dirty="0" smtClean="0"/>
          </a:p>
          <a:p>
            <a:r>
              <a:rPr lang="en-US" dirty="0" smtClean="0"/>
              <a:t>Wartime manufacturing </a:t>
            </a:r>
            <a:r>
              <a:rPr lang="en-US" dirty="0" smtClean="0"/>
              <a:t>led to an increase in production</a:t>
            </a:r>
            <a:endParaRPr lang="en-US" dirty="0" smtClean="0"/>
          </a:p>
          <a:p>
            <a:pPr lvl="1"/>
            <a:r>
              <a:rPr lang="en-US" dirty="0" smtClean="0"/>
              <a:t>Huge demand for labor</a:t>
            </a:r>
          </a:p>
          <a:p>
            <a:pPr lvl="1"/>
            <a:r>
              <a:rPr lang="en-US" dirty="0" smtClean="0"/>
              <a:t>More jobs in the </a:t>
            </a:r>
            <a:r>
              <a:rPr lang="en-US" dirty="0" smtClean="0"/>
              <a:t>country</a:t>
            </a:r>
          </a:p>
          <a:p>
            <a:pPr lvl="1"/>
            <a:r>
              <a:rPr lang="en-US" dirty="0" smtClean="0"/>
              <a:t>Tech innovation</a:t>
            </a:r>
            <a:endParaRPr lang="en-US" dirty="0"/>
          </a:p>
        </p:txBody>
      </p:sp>
      <p:pic>
        <p:nvPicPr>
          <p:cNvPr id="4" name="Picture 3" descr="Girls at a South Eastern Command munitions factory preparing shells for us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490" y="3598334"/>
            <a:ext cx="3801015" cy="2527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429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Post-World </a:t>
            </a:r>
            <a:r>
              <a:rPr lang="en-US" dirty="0" smtClean="0"/>
              <a:t>War II Boom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92455"/>
            <a:ext cx="8229600" cy="1107590"/>
          </a:xfrm>
        </p:spPr>
        <p:txBody>
          <a:bodyPr/>
          <a:lstStyle/>
          <a:p>
            <a:r>
              <a:rPr lang="en-US" dirty="0" smtClean="0"/>
              <a:t>Economy experienced years of growth after the end of WWII in 1945.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/>
        </p:blipFill>
        <p:spPr>
          <a:xfrm>
            <a:off x="6162840" y="2046812"/>
            <a:ext cx="2981160" cy="4286520"/>
          </a:xfrm>
          <a:prstGeom prst="rect">
            <a:avLst/>
          </a:prstGeom>
          <a:ln>
            <a:noFill/>
          </a:ln>
        </p:spPr>
      </p:pic>
      <p:pic>
        <p:nvPicPr>
          <p:cNvPr id="6" name="Picture 5" descr="B3G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2" y="3024699"/>
            <a:ext cx="2455333" cy="3378899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/>
          <a:stretch/>
        </p:blipFill>
        <p:spPr>
          <a:xfrm>
            <a:off x="2595808" y="2230536"/>
            <a:ext cx="3260391" cy="2853796"/>
          </a:xfrm>
          <a:prstGeom prst="rect">
            <a:avLst/>
          </a:prstGeom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5"/>
          <a:stretch/>
        </p:blipFill>
        <p:spPr>
          <a:xfrm>
            <a:off x="3353457" y="4364680"/>
            <a:ext cx="2971800" cy="249696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4009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“The Affluent Society”</a:t>
            </a:r>
            <a:endParaRPr lang="en-US" dirty="0"/>
          </a:p>
        </p:txBody>
      </p:sp>
      <p:pic>
        <p:nvPicPr>
          <p:cNvPr id="6" name="Content Placeholder 5" descr="imgres-1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8" r="18418"/>
          <a:stretch>
            <a:fillRect/>
          </a:stretch>
        </p:blipFill>
        <p:spPr>
          <a:xfrm>
            <a:off x="4648200" y="1600200"/>
            <a:ext cx="4038600" cy="4525963"/>
          </a:xfrm>
        </p:spPr>
      </p:pic>
      <p:pic>
        <p:nvPicPr>
          <p:cNvPr id="5" name="Picture 4"/>
          <p:cNvPicPr/>
          <p:nvPr/>
        </p:nvPicPr>
        <p:blipFill>
          <a:blip r:embed="rId3"/>
          <a:stretch/>
        </p:blipFill>
        <p:spPr>
          <a:xfrm>
            <a:off x="195944" y="1600199"/>
            <a:ext cx="4452256" cy="483325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5876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51114"/>
            <a:ext cx="4038600" cy="537504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/>
              </a:rPr>
              <a:t>“The Other America”</a:t>
            </a:r>
          </a:p>
          <a:p>
            <a:pPr marL="0" indent="0">
              <a:buNone/>
            </a:pPr>
            <a:endParaRPr lang="en-US" dirty="0" smtClean="0">
              <a:latin typeface="Times New Roman"/>
            </a:endParaRPr>
          </a:p>
          <a:p>
            <a:r>
              <a:rPr lang="en-US" dirty="0" smtClean="0">
                <a:latin typeface="Times New Roman"/>
              </a:rPr>
              <a:t>50 </a:t>
            </a:r>
            <a:r>
              <a:rPr lang="en-US" dirty="0">
                <a:latin typeface="Times New Roman"/>
              </a:rPr>
              <a:t>million Americans still lived in poverty in the early </a:t>
            </a:r>
            <a:r>
              <a:rPr lang="en-US" dirty="0" smtClean="0">
                <a:latin typeface="Times New Roman"/>
              </a:rPr>
              <a:t>1960’s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>
                <a:latin typeface="Times New Roman"/>
              </a:rPr>
              <a:t>These people were not part of the new prosperous American identity – they were “the invisible poor”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/>
        </p:blipFill>
        <p:spPr>
          <a:xfrm>
            <a:off x="0" y="0"/>
            <a:ext cx="4495800" cy="6858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5770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6676"/>
          </a:xfrm>
        </p:spPr>
        <p:txBody>
          <a:bodyPr>
            <a:normAutofit/>
          </a:bodyPr>
          <a:lstStyle/>
          <a:p>
            <a:r>
              <a:rPr lang="en-US" dirty="0" smtClean="0"/>
              <a:t>President John F. Kennedy declares a “war on poverty”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922814"/>
            <a:ext cx="8229600" cy="3203349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 descr="images-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607" y="2351314"/>
            <a:ext cx="6456785" cy="3627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544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5105400" y="224366"/>
            <a:ext cx="4038600" cy="6316133"/>
          </a:xfrm>
        </p:spPr>
        <p:txBody>
          <a:bodyPr>
            <a:noAutofit/>
          </a:bodyPr>
          <a:lstStyle/>
          <a:p>
            <a:r>
              <a:rPr lang="en-US" sz="3600" dirty="0" smtClean="0"/>
              <a:t>JFK assassinated </a:t>
            </a:r>
            <a:r>
              <a:rPr lang="en-US" sz="3600" dirty="0" smtClean="0"/>
              <a:t>on Nov. 22,</a:t>
            </a:r>
            <a:r>
              <a:rPr lang="en-US" sz="3600" dirty="0" smtClean="0"/>
              <a:t> 1963.</a:t>
            </a:r>
            <a:endParaRPr lang="en-US" sz="3600" dirty="0" smtClean="0"/>
          </a:p>
          <a:p>
            <a:r>
              <a:rPr lang="en-US" sz="3600" dirty="0" smtClean="0"/>
              <a:t>Vice President Lyndon B. Johnson takes oath of office. </a:t>
            </a:r>
          </a:p>
          <a:p>
            <a:r>
              <a:rPr lang="en-US" sz="3600" dirty="0" smtClean="0"/>
              <a:t>Continues JFKs goal to fight poverty.</a:t>
            </a:r>
          </a:p>
          <a:p>
            <a:r>
              <a:rPr lang="en-US" sz="3600" dirty="0" smtClean="0"/>
              <a:t>Introduces “Great Society”</a:t>
            </a:r>
            <a:endParaRPr lang="en-US" sz="3600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/>
        </p:blipFill>
        <p:spPr>
          <a:xfrm>
            <a:off x="376997" y="224366"/>
            <a:ext cx="4473720" cy="66294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3224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LBJ describes “the Great Society” in 1964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/>
          <a:stretch/>
        </p:blipFill>
        <p:spPr>
          <a:xfrm>
            <a:off x="0" y="1612843"/>
            <a:ext cx="5181480" cy="4513320"/>
          </a:xfrm>
          <a:prstGeom prst="rect">
            <a:avLst/>
          </a:prstGeom>
          <a:ln>
            <a:noFill/>
          </a:ln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649686" y="1600200"/>
            <a:ext cx="3037113" cy="4525963"/>
          </a:xfrm>
        </p:spPr>
        <p:txBody>
          <a:bodyPr/>
          <a:lstStyle/>
          <a:p>
            <a:pPr marL="0" indent="0">
              <a:buNone/>
            </a:pPr>
            <a:r>
              <a:rPr lang="en-US" i="1" smtClean="0">
                <a:latin typeface="Times New Roman"/>
              </a:rPr>
              <a:t>We </a:t>
            </a:r>
            <a:r>
              <a:rPr lang="en-US" i="1" dirty="0">
                <a:latin typeface="Times New Roman"/>
              </a:rPr>
              <a:t>will begin to set our course toward the Great Society.” - </a:t>
            </a:r>
            <a:r>
              <a:rPr lang="en-US" dirty="0">
                <a:latin typeface="Times New Roman"/>
              </a:rPr>
              <a:t>LBJ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>
                <a:latin typeface="Times New Roman"/>
              </a:rPr>
              <a:t>These </a:t>
            </a:r>
            <a:r>
              <a:rPr lang="en-US" dirty="0">
                <a:latin typeface="Times New Roman"/>
              </a:rPr>
              <a:t>programs </a:t>
            </a:r>
            <a:r>
              <a:rPr lang="en-US" dirty="0" smtClean="0">
                <a:latin typeface="Times New Roman"/>
              </a:rPr>
              <a:t>sought to </a:t>
            </a:r>
            <a:r>
              <a:rPr lang="en-US" dirty="0">
                <a:latin typeface="Times New Roman"/>
              </a:rPr>
              <a:t>ensure “equality of opportunity” for all.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51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Goals of </a:t>
            </a:r>
            <a:r>
              <a:rPr lang="en-US" u="sng" dirty="0" smtClean="0"/>
              <a:t>“the </a:t>
            </a:r>
            <a:r>
              <a:rPr lang="en-US" u="sng" dirty="0" smtClean="0"/>
              <a:t>Great </a:t>
            </a:r>
            <a:r>
              <a:rPr lang="en-US" u="sng" dirty="0" smtClean="0"/>
              <a:t>Society”:</a:t>
            </a:r>
            <a:endParaRPr lang="en-US" u="sng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End poverty by helping the poor with jobs and improving </a:t>
            </a:r>
            <a:r>
              <a:rPr lang="en-US" sz="4400" dirty="0" smtClean="0"/>
              <a:t>education</a:t>
            </a:r>
            <a:endParaRPr lang="en-US" sz="4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Provide healthcare to </a:t>
            </a:r>
            <a:r>
              <a:rPr lang="en-US" sz="4400" dirty="0" smtClean="0"/>
              <a:t>the poor and elderly</a:t>
            </a:r>
            <a:endParaRPr lang="en-US" sz="4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End racial </a:t>
            </a:r>
            <a:r>
              <a:rPr lang="en-US" sz="4400" dirty="0" smtClean="0"/>
              <a:t>injustice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04781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6133</TotalTime>
  <Words>490</Words>
  <Application>Microsoft Macintosh PowerPoint</Application>
  <PresentationFormat>On-screen Show (4:3)</PresentationFormat>
  <Paragraphs>78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Calibri</vt:lpstr>
      <vt:lpstr>Subway</vt:lpstr>
      <vt:lpstr>Tahoma</vt:lpstr>
      <vt:lpstr>Times New Roman</vt:lpstr>
      <vt:lpstr>Arial</vt:lpstr>
      <vt:lpstr>Office Theme</vt:lpstr>
      <vt:lpstr>Role of Government  in the 1960’s:  Lyndon B. Johnson &amp; "The Great Society”</vt:lpstr>
      <vt:lpstr>World War II</vt:lpstr>
      <vt:lpstr>Post-World War II Boom</vt:lpstr>
      <vt:lpstr>“The Affluent Society”</vt:lpstr>
      <vt:lpstr>PowerPoint Presentation</vt:lpstr>
      <vt:lpstr>President John F. Kennedy declares a “war on poverty”</vt:lpstr>
      <vt:lpstr>PowerPoint Presentation</vt:lpstr>
      <vt:lpstr>LBJ describes “the Great Society” in 1964</vt:lpstr>
      <vt:lpstr>Goals of “the Great Society”:</vt:lpstr>
      <vt:lpstr>Questions to consider: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Other “Great Society” Laws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Lyndon B. Johnson</dc:title>
  <dc:creator>Jayde Driscoll</dc:creator>
  <cp:lastModifiedBy>Microsoft Office User</cp:lastModifiedBy>
  <cp:revision>17</cp:revision>
  <dcterms:created xsi:type="dcterms:W3CDTF">2016-02-29T00:43:54Z</dcterms:created>
  <dcterms:modified xsi:type="dcterms:W3CDTF">2018-03-19T02:33:37Z</dcterms:modified>
</cp:coreProperties>
</file>